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7"/>
    <p:sldId id="257" r:id="rId28"/>
    <p:sldId id="258" r:id="rId29"/>
    <p:sldId id="259" r:id="rId30"/>
    <p:sldId id="260" r:id="rId31"/>
    <p:sldId id="261" r:id="rId32"/>
    <p:sldId id="262" r:id="rId33"/>
    <p:sldId id="263" r:id="rId34"/>
    <p:sldId id="264" r:id="rId35"/>
    <p:sldId id="265" r:id="rId36"/>
    <p:sldId id="266" r:id="rId37"/>
    <p:sldId id="267" r:id="rId38"/>
    <p:sldId id="268" r:id="rId39"/>
    <p:sldId id="269" r:id="rId40"/>
    <p:sldId id="270" r:id="rId41"/>
    <p:sldId id="271" r:id="rId42"/>
  </p:sldIdLst>
  <p:sldSz cx="18288000" cy="10287000"/>
  <p:notesSz cx="6858000" cy="9144000"/>
  <p:embeddedFontLst>
    <p:embeddedFont>
      <p:font typeface="Marta" charset="1" panose="02000503060000020003"/>
      <p:regular r:id="rId6"/>
    </p:embeddedFont>
    <p:embeddedFont>
      <p:font typeface="Marta Bold" charset="1" panose="02000503060000020003"/>
      <p:regular r:id="rId7"/>
    </p:embeddedFont>
    <p:embeddedFont>
      <p:font typeface="Marta Italics" charset="1" panose="02000503060000020003"/>
      <p:regular r:id="rId8"/>
    </p:embeddedFont>
    <p:embeddedFont>
      <p:font typeface="Arimo" charset="1" panose="020B0604020202020204"/>
      <p:regular r:id="rId9"/>
    </p:embeddedFont>
    <p:embeddedFont>
      <p:font typeface="Arimo Bold" charset="1" panose="020B0704020202020204"/>
      <p:regular r:id="rId10"/>
    </p:embeddedFont>
    <p:embeddedFont>
      <p:font typeface="Arimo Italics" charset="1" panose="020B0604020202090204"/>
      <p:regular r:id="rId11"/>
    </p:embeddedFont>
    <p:embeddedFont>
      <p:font typeface="Arimo Bold Italics" charset="1" panose="020B0704020202090204"/>
      <p:regular r:id="rId12"/>
    </p:embeddedFont>
    <p:embeddedFont>
      <p:font typeface="Cooper Hewitt" charset="1" panose="00000000000000000000"/>
      <p:regular r:id="rId13"/>
    </p:embeddedFont>
    <p:embeddedFont>
      <p:font typeface="Cooper Hewitt Bold" charset="1" panose="00000000000000000000"/>
      <p:regular r:id="rId14"/>
    </p:embeddedFont>
    <p:embeddedFont>
      <p:font typeface="Cooper Hewitt Italics" charset="1" panose="00000000000000000000"/>
      <p:regular r:id="rId15"/>
    </p:embeddedFont>
    <p:embeddedFont>
      <p:font typeface="Cooper Hewitt Bold Italics" charset="1" panose="00000000000000000000"/>
      <p:regular r:id="rId16"/>
    </p:embeddedFont>
    <p:embeddedFont>
      <p:font typeface="Open Sans Light" charset="1" panose="020B0306030504020204"/>
      <p:regular r:id="rId17"/>
    </p:embeddedFont>
    <p:embeddedFont>
      <p:font typeface="Open Sans Light Bold" charset="1" panose="020B0806030504020204"/>
      <p:regular r:id="rId18"/>
    </p:embeddedFont>
    <p:embeddedFont>
      <p:font typeface="Open Sans Light Italics" charset="1" panose="020B0306030504020204"/>
      <p:regular r:id="rId19"/>
    </p:embeddedFont>
    <p:embeddedFont>
      <p:font typeface="Open Sans Light Bold Italics" charset="1" panose="020B0806030504020204"/>
      <p:regular r:id="rId20"/>
    </p:embeddedFont>
    <p:embeddedFont>
      <p:font typeface="Open Sans" charset="1" panose="020B0606030504020204"/>
      <p:regular r:id="rId21"/>
    </p:embeddedFont>
    <p:embeddedFont>
      <p:font typeface="Open Sans Bold" charset="1" panose="020B0806030504020204"/>
      <p:regular r:id="rId22"/>
    </p:embeddedFont>
    <p:embeddedFont>
      <p:font typeface="Open Sans Italics" charset="1" panose="020B0606030504020204"/>
      <p:regular r:id="rId23"/>
    </p:embeddedFont>
    <p:embeddedFont>
      <p:font typeface="Open Sans Bold Italics" charset="1" panose="020B0806030504020204"/>
      <p:regular r:id="rId24"/>
    </p:embeddedFont>
    <p:embeddedFont>
      <p:font typeface="Open Sans Extra Bold" charset="1" panose="020B0906030804020204"/>
      <p:regular r:id="rId25"/>
    </p:embeddedFont>
    <p:embeddedFont>
      <p:font typeface="Open Sans Extra Bold Italics" charset="1" panose="020B0906030804020204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slides/slide1.xml" Type="http://schemas.openxmlformats.org/officeDocument/2006/relationships/slide"/><Relationship Id="rId28" Target="slides/slide2.xml" Type="http://schemas.openxmlformats.org/officeDocument/2006/relationships/slide"/><Relationship Id="rId29" Target="slides/slide3.xml" Type="http://schemas.openxmlformats.org/officeDocument/2006/relationships/slide"/><Relationship Id="rId3" Target="viewProps.xml" Type="http://schemas.openxmlformats.org/officeDocument/2006/relationships/viewProps"/><Relationship Id="rId30" Target="slides/slide4.xml" Type="http://schemas.openxmlformats.org/officeDocument/2006/relationships/slide"/><Relationship Id="rId31" Target="slides/slide5.xml" Type="http://schemas.openxmlformats.org/officeDocument/2006/relationships/slide"/><Relationship Id="rId32" Target="slides/slide6.xml" Type="http://schemas.openxmlformats.org/officeDocument/2006/relationships/slide"/><Relationship Id="rId33" Target="slides/slide7.xml" Type="http://schemas.openxmlformats.org/officeDocument/2006/relationships/slide"/><Relationship Id="rId34" Target="slides/slide8.xml" Type="http://schemas.openxmlformats.org/officeDocument/2006/relationships/slide"/><Relationship Id="rId35" Target="slides/slide9.xml" Type="http://schemas.openxmlformats.org/officeDocument/2006/relationships/slide"/><Relationship Id="rId36" Target="slides/slide10.xml" Type="http://schemas.openxmlformats.org/officeDocument/2006/relationships/slide"/><Relationship Id="rId37" Target="slides/slide11.xml" Type="http://schemas.openxmlformats.org/officeDocument/2006/relationships/slide"/><Relationship Id="rId38" Target="slides/slide12.xml" Type="http://schemas.openxmlformats.org/officeDocument/2006/relationships/slide"/><Relationship Id="rId39" Target="slides/slide13.xml" Type="http://schemas.openxmlformats.org/officeDocument/2006/relationships/slide"/><Relationship Id="rId4" Target="theme/theme1.xml" Type="http://schemas.openxmlformats.org/officeDocument/2006/relationships/theme"/><Relationship Id="rId40" Target="slides/slide14.xml" Type="http://schemas.openxmlformats.org/officeDocument/2006/relationships/slide"/><Relationship Id="rId41" Target="slides/slide15.xml" Type="http://schemas.openxmlformats.org/officeDocument/2006/relationships/slide"/><Relationship Id="rId42" Target="slides/slide16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3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7609938"/>
            <a:ext cx="18288000" cy="2677062"/>
          </a:xfrm>
          <a:prstGeom prst="rect">
            <a:avLst/>
          </a:prstGeom>
          <a:solidFill>
            <a:srgbClr val="927AD4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6834947" y="618552"/>
            <a:ext cx="424353" cy="410148"/>
            <a:chOff x="0" y="0"/>
            <a:chExt cx="565804" cy="546864"/>
          </a:xfrm>
        </p:grpSpPr>
        <p:sp>
          <p:nvSpPr>
            <p:cNvPr name="AutoShape 4" id="4"/>
            <p:cNvSpPr/>
            <p:nvPr/>
          </p:nvSpPr>
          <p:spPr>
            <a:xfrm rot="0">
              <a:off x="0" y="0"/>
              <a:ext cx="565804" cy="0"/>
            </a:xfrm>
            <a:prstGeom prst="line">
              <a:avLst/>
            </a:prstGeom>
            <a:ln cap="rnd" w="63500">
              <a:solidFill>
                <a:srgbClr val="241452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" id="5"/>
            <p:cNvSpPr/>
            <p:nvPr/>
          </p:nvSpPr>
          <p:spPr>
            <a:xfrm rot="0">
              <a:off x="0" y="242488"/>
              <a:ext cx="565804" cy="0"/>
            </a:xfrm>
            <a:prstGeom prst="line">
              <a:avLst/>
            </a:prstGeom>
            <a:ln cap="rnd" w="63500">
              <a:solidFill>
                <a:srgbClr val="241452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6" id="6"/>
            <p:cNvSpPr/>
            <p:nvPr/>
          </p:nvSpPr>
          <p:spPr>
            <a:xfrm rot="0">
              <a:off x="0" y="484975"/>
              <a:ext cx="565804" cy="0"/>
            </a:xfrm>
            <a:prstGeom prst="line">
              <a:avLst/>
            </a:prstGeom>
            <a:ln cap="rnd" w="63500">
              <a:solidFill>
                <a:srgbClr val="241452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7202828" y="8888983"/>
            <a:ext cx="589479" cy="195074"/>
            <a:chOff x="0" y="0"/>
            <a:chExt cx="1297145" cy="429260"/>
          </a:xfrm>
        </p:grpSpPr>
        <p:sp>
          <p:nvSpPr>
            <p:cNvPr name="Freeform 8" id="8"/>
            <p:cNvSpPr/>
            <p:nvPr/>
          </p:nvSpPr>
          <p:spPr>
            <a:xfrm>
              <a:off x="0" y="-5080"/>
              <a:ext cx="1297145" cy="434340"/>
            </a:xfrm>
            <a:custGeom>
              <a:avLst/>
              <a:gdLst/>
              <a:ahLst/>
              <a:cxnLst/>
              <a:rect r="r" b="b" t="t" l="l"/>
              <a:pathLst>
                <a:path h="434340" w="1297145">
                  <a:moveTo>
                    <a:pt x="1279365" y="187960"/>
                  </a:moveTo>
                  <a:lnTo>
                    <a:pt x="1017745" y="11430"/>
                  </a:lnTo>
                  <a:cubicBezTo>
                    <a:pt x="999965" y="0"/>
                    <a:pt x="977105" y="3810"/>
                    <a:pt x="964405" y="21590"/>
                  </a:cubicBezTo>
                  <a:cubicBezTo>
                    <a:pt x="952975" y="39370"/>
                    <a:pt x="956785" y="62230"/>
                    <a:pt x="974565" y="74930"/>
                  </a:cubicBezTo>
                  <a:lnTo>
                    <a:pt x="1133315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1133315" y="257810"/>
                  </a:lnTo>
                  <a:lnTo>
                    <a:pt x="974565" y="364490"/>
                  </a:lnTo>
                  <a:cubicBezTo>
                    <a:pt x="956785" y="375920"/>
                    <a:pt x="952975" y="400050"/>
                    <a:pt x="964405" y="417830"/>
                  </a:cubicBezTo>
                  <a:cubicBezTo>
                    <a:pt x="972025" y="429260"/>
                    <a:pt x="983455" y="434340"/>
                    <a:pt x="996155" y="434340"/>
                  </a:cubicBezTo>
                  <a:cubicBezTo>
                    <a:pt x="1003775" y="434340"/>
                    <a:pt x="1011395" y="431800"/>
                    <a:pt x="1017745" y="427990"/>
                  </a:cubicBezTo>
                  <a:lnTo>
                    <a:pt x="1280635" y="251460"/>
                  </a:lnTo>
                  <a:cubicBezTo>
                    <a:pt x="1290795" y="243840"/>
                    <a:pt x="1297145" y="232410"/>
                    <a:pt x="1297145" y="219710"/>
                  </a:cubicBezTo>
                  <a:cubicBezTo>
                    <a:pt x="1297145" y="207010"/>
                    <a:pt x="1290795" y="195580"/>
                    <a:pt x="1279365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2"/>
          <a:srcRect l="18597" t="4933" r="7777" b="0"/>
          <a:stretch>
            <a:fillRect/>
          </a:stretch>
        </p:blipFill>
        <p:spPr>
          <a:xfrm flipH="false" flipV="false" rot="0">
            <a:off x="9958149" y="1485900"/>
            <a:ext cx="8329851" cy="6124038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882450" y="1607820"/>
            <a:ext cx="9321835" cy="3535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360"/>
              </a:lnSpc>
            </a:pPr>
            <a:r>
              <a:rPr lang="en-US" sz="12000">
                <a:solidFill>
                  <a:srgbClr val="241452"/>
                </a:solidFill>
                <a:latin typeface="Cooper Hewitt Bold"/>
              </a:rPr>
              <a:t>BGIS</a:t>
            </a:r>
          </a:p>
          <a:p>
            <a:pPr>
              <a:lnSpc>
                <a:spcPts val="12360"/>
              </a:lnSpc>
            </a:pPr>
            <a:r>
              <a:rPr lang="en-US" sz="12000">
                <a:solidFill>
                  <a:srgbClr val="241452"/>
                </a:solidFill>
                <a:latin typeface="Cooper Hewitt Bold"/>
              </a:rPr>
              <a:t>eSport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885825"/>
            <a:ext cx="9029334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ooper Hewitt"/>
              </a:rPr>
              <a:t>Shri ShankaraCharya Technical Campus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8232140"/>
            <a:ext cx="5662712" cy="1346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Cooper Hewitt"/>
              </a:rPr>
              <a:t>Computer Science And Engineering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-1749737" y="5952715"/>
            <a:ext cx="9040759" cy="1259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02"/>
              </a:lnSpc>
            </a:pPr>
            <a:r>
              <a:rPr lang="en-US" sz="3573">
                <a:solidFill>
                  <a:srgbClr val="000000"/>
                </a:solidFill>
                <a:latin typeface="Marta Italics"/>
              </a:rPr>
              <a:t>Harshit Kumar Sinha</a:t>
            </a:r>
          </a:p>
          <a:p>
            <a:pPr algn="ctr">
              <a:lnSpc>
                <a:spcPts val="5002"/>
              </a:lnSpc>
            </a:pPr>
            <a:r>
              <a:rPr lang="en-US" sz="3573">
                <a:solidFill>
                  <a:srgbClr val="000000"/>
                </a:solidFill>
                <a:latin typeface="Marta Italics"/>
              </a:rPr>
              <a:t>Sec. B, 28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36199" y="5048250"/>
            <a:ext cx="406888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Open Sans"/>
              </a:rPr>
              <a:t>Presented By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520669"/>
            <a:ext cx="17851309" cy="8737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30"/>
              </a:lnSpc>
            </a:pPr>
            <a:r>
              <a:rPr lang="en-US" sz="2378">
                <a:solidFill>
                  <a:srgbClr val="000000"/>
                </a:solidFill>
                <a:latin typeface="Open Sans Light"/>
              </a:rPr>
              <a:t>  &lt;section id="alumnis" class="alumnis"&gt;</a:t>
            </a:r>
          </a:p>
          <a:p>
            <a:pPr>
              <a:lnSpc>
                <a:spcPts val="3330"/>
              </a:lnSpc>
            </a:pPr>
            <a:r>
              <a:rPr lang="en-US" sz="2378">
                <a:solidFill>
                  <a:srgbClr val="000000"/>
                </a:solidFill>
                <a:latin typeface="Open Sans Light"/>
              </a:rPr>
              <a:t>        &lt;h2 class="text-center text-white spacing fw-bolder titleText"&gt; &lt;span&gt;A&lt;/span&gt;lumnis&lt;/h2&gt;</a:t>
            </a:r>
          </a:p>
          <a:p>
            <a:pPr>
              <a:lnSpc>
                <a:spcPts val="3330"/>
              </a:lnSpc>
            </a:pPr>
            <a:r>
              <a:rPr lang="en-US" sz="2378">
                <a:solidFill>
                  <a:srgbClr val="000000"/>
                </a:solidFill>
                <a:latin typeface="Open Sans Light"/>
              </a:rPr>
              <a:t>        &lt;p class="text text-white text-center mx-5 my-3"&gt;Below are the some great bgmi players of this era who have achieved too much in a just teenager age which is difficult for others who are of adult ages.&lt;/p&gt;</a:t>
            </a:r>
          </a:p>
          <a:p>
            <a:pPr>
              <a:lnSpc>
                <a:spcPts val="3330"/>
              </a:lnSpc>
            </a:pPr>
            <a:r>
              <a:rPr lang="en-US" sz="2378">
                <a:solidFill>
                  <a:srgbClr val="000000"/>
                </a:solidFill>
                <a:latin typeface="Open Sans Light"/>
              </a:rPr>
              <a:t>        </a:t>
            </a:r>
          </a:p>
          <a:p>
            <a:pPr>
              <a:lnSpc>
                <a:spcPts val="3330"/>
              </a:lnSpc>
            </a:pPr>
            <a:r>
              <a:rPr lang="en-US" sz="2378">
                <a:solidFill>
                  <a:srgbClr val="000000"/>
                </a:solidFill>
                <a:latin typeface="Open Sans Light"/>
              </a:rPr>
              <a:t>        &lt;div class="row mb-2 mx-4 players"&gt;</a:t>
            </a:r>
          </a:p>
          <a:p>
            <a:pPr>
              <a:lnSpc>
                <a:spcPts val="3330"/>
              </a:lnSpc>
            </a:pPr>
            <a:r>
              <a:rPr lang="en-US" sz="2378">
                <a:solidFill>
                  <a:srgbClr val="000000"/>
                </a:solidFill>
                <a:latin typeface="Open Sans Light"/>
              </a:rPr>
              <a:t>            &lt;h3 class="text-center text-warning my-3 "&gt;Famous Gamers&lt;/h3&gt;</a:t>
            </a:r>
          </a:p>
          <a:p>
            <a:pPr>
              <a:lnSpc>
                <a:spcPts val="3330"/>
              </a:lnSpc>
            </a:pPr>
            <a:r>
              <a:rPr lang="en-US" sz="2378">
                <a:solidFill>
                  <a:srgbClr val="000000"/>
                </a:solidFill>
                <a:latin typeface="Open Sans Light"/>
              </a:rPr>
              <a:t>            &lt;div class="col-md-6"&gt;</a:t>
            </a:r>
          </a:p>
          <a:p>
            <a:pPr>
              <a:lnSpc>
                <a:spcPts val="3330"/>
              </a:lnSpc>
            </a:pPr>
            <a:r>
              <a:rPr lang="en-US" sz="2378">
                <a:solidFill>
                  <a:srgbClr val="000000"/>
                </a:solidFill>
                <a:latin typeface="Open Sans Light"/>
              </a:rPr>
              <a:t>                &lt;div class="row g-0 border rounded overflow-hidden flex-md-row mb-4 shadow-sm h-md-250 position-relative"&gt;</a:t>
            </a:r>
          </a:p>
          <a:p>
            <a:pPr>
              <a:lnSpc>
                <a:spcPts val="3330"/>
              </a:lnSpc>
            </a:pPr>
            <a:r>
              <a:rPr lang="en-US" sz="2378">
                <a:solidFill>
                  <a:srgbClr val="000000"/>
                </a:solidFill>
                <a:latin typeface="Open Sans Light"/>
              </a:rPr>
              <a:t>                    &lt;div class="col p-4 d-flex flex-column position-static"&gt;</a:t>
            </a:r>
          </a:p>
          <a:p>
            <a:pPr>
              <a:lnSpc>
                <a:spcPts val="3330"/>
              </a:lnSpc>
            </a:pPr>
            <a:r>
              <a:rPr lang="en-US" sz="2378">
                <a:solidFill>
                  <a:srgbClr val="000000"/>
                </a:solidFill>
                <a:latin typeface="Open Sans Light"/>
              </a:rPr>
              <a:t>                        &lt;h3 class="mb-0 acolor"&gt;Jonathan&lt;/h3&gt;</a:t>
            </a:r>
          </a:p>
          <a:p>
            <a:pPr>
              <a:lnSpc>
                <a:spcPts val="3330"/>
              </a:lnSpc>
            </a:pPr>
            <a:r>
              <a:rPr lang="en-US" sz="2378">
                <a:solidFill>
                  <a:srgbClr val="000000"/>
                </a:solidFill>
                <a:latin typeface="Open Sans Light"/>
              </a:rPr>
              <a:t>                        &lt;p class="card-text mb-auto text-white my-4"&gt;Jonathan Amaral famously known as Jonathan Pubg and Jonathan's net worth is estimated to be around $150K i.e</a:t>
            </a:r>
          </a:p>
          <a:p>
            <a:pPr>
              <a:lnSpc>
                <a:spcPts val="3330"/>
              </a:lnSpc>
            </a:pPr>
            <a:r>
              <a:rPr lang="en-US" sz="2378">
                <a:solidFill>
                  <a:srgbClr val="000000"/>
                </a:solidFill>
                <a:latin typeface="Open Sans Light"/>
              </a:rPr>
              <a:t>                        approximately 1 Crore in Indian Rupees. Jonathan is a Pubg player who streams his videos on youtube.&lt;/p&gt;</a:t>
            </a:r>
          </a:p>
          <a:p>
            <a:pPr>
              <a:lnSpc>
                <a:spcPts val="3330"/>
              </a:lnSpc>
            </a:pPr>
            <a:r>
              <a:rPr lang="en-US" sz="2378">
                <a:solidFill>
                  <a:srgbClr val="000000"/>
                </a:solidFill>
                <a:latin typeface="Open Sans Light"/>
              </a:rPr>
              <a:t>                    &lt;/div&gt;</a:t>
            </a:r>
          </a:p>
          <a:p>
            <a:pPr>
              <a:lnSpc>
                <a:spcPts val="3330"/>
              </a:lnSpc>
            </a:pPr>
            <a:r>
              <a:rPr lang="en-US" sz="2378">
                <a:solidFill>
                  <a:srgbClr val="000000"/>
                </a:solidFill>
                <a:latin typeface="Open Sans Light"/>
              </a:rPr>
              <a:t>                    &lt;div class="col-auto d-none d-lg-block "&gt;</a:t>
            </a:r>
          </a:p>
          <a:p>
            <a:pPr>
              <a:lnSpc>
                <a:spcPts val="3330"/>
              </a:lnSpc>
            </a:pPr>
            <a:r>
              <a:rPr lang="en-US" sz="2378">
                <a:solidFill>
                  <a:srgbClr val="000000"/>
                </a:solidFill>
                <a:latin typeface="Open Sans Light"/>
              </a:rPr>
              <a:t>                        &lt;img class="photo mx-2 my-2" src="Image/Player 1).jpeg" alt=""&gt;</a:t>
            </a:r>
          </a:p>
          <a:p>
            <a:pPr>
              <a:lnSpc>
                <a:spcPts val="3330"/>
              </a:lnSpc>
            </a:pPr>
            <a:r>
              <a:rPr lang="en-US" sz="2378">
                <a:solidFill>
                  <a:srgbClr val="000000"/>
                </a:solidFill>
                <a:latin typeface="Open Sans Light"/>
              </a:rPr>
              <a:t>        </a:t>
            </a:r>
          </a:p>
          <a:p>
            <a:pPr>
              <a:lnSpc>
                <a:spcPts val="3330"/>
              </a:lnSpc>
            </a:pPr>
            <a:r>
              <a:rPr lang="en-US" sz="2378">
                <a:solidFill>
                  <a:srgbClr val="000000"/>
                </a:solidFill>
                <a:latin typeface="Open Sans Light"/>
              </a:rPr>
              <a:t>                    &lt;/div&gt;</a:t>
            </a:r>
          </a:p>
          <a:p>
            <a:pPr>
              <a:lnSpc>
                <a:spcPts val="3330"/>
              </a:lnSpc>
            </a:pPr>
            <a:r>
              <a:rPr lang="en-US" sz="2378">
                <a:solidFill>
                  <a:srgbClr val="000000"/>
                </a:solidFill>
                <a:latin typeface="Open Sans Light"/>
              </a:rPr>
              <a:t>                &lt;/div&gt;</a:t>
            </a:r>
          </a:p>
          <a:p>
            <a:pPr>
              <a:lnSpc>
                <a:spcPts val="3330"/>
              </a:lnSpc>
            </a:pPr>
            <a:r>
              <a:rPr lang="en-US" sz="2378">
                <a:solidFill>
                  <a:srgbClr val="000000"/>
                </a:solidFill>
                <a:latin typeface="Open Sans Light"/>
              </a:rPr>
              <a:t>            &lt;/div&gt;   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197" y="990600"/>
            <a:ext cx="18256803" cy="8166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3"/>
              </a:lnSpc>
            </a:pPr>
            <a:r>
              <a:rPr lang="en-US" sz="2195">
                <a:solidFill>
                  <a:srgbClr val="000000"/>
                </a:solidFill>
                <a:latin typeface="Open Sans Light"/>
              </a:rPr>
              <a:t>    &lt;section id="alumnis" class="alumnis"&gt;</a:t>
            </a:r>
          </a:p>
          <a:p>
            <a:pPr>
              <a:lnSpc>
                <a:spcPts val="3073"/>
              </a:lnSpc>
            </a:pPr>
            <a:r>
              <a:rPr lang="en-US" sz="2195">
                <a:solidFill>
                  <a:srgbClr val="000000"/>
                </a:solidFill>
                <a:latin typeface="Open Sans Light"/>
              </a:rPr>
              <a:t>        &lt;h2 class="text-center text-white spacing fw-bolder titleText"&gt; &lt;span&gt;A&lt;/span&gt;lumnis&lt;/h2&gt;</a:t>
            </a:r>
          </a:p>
          <a:p>
            <a:pPr>
              <a:lnSpc>
                <a:spcPts val="3073"/>
              </a:lnSpc>
            </a:pPr>
            <a:r>
              <a:rPr lang="en-US" sz="2195">
                <a:solidFill>
                  <a:srgbClr val="000000"/>
                </a:solidFill>
                <a:latin typeface="Open Sans Light"/>
              </a:rPr>
              <a:t>        &lt;p class="text text-white text-center mx-5 my-3"&gt;Below are the some great bgmi players of this era who have achieved too much in a just teenager age which is difficult for others who are of adult ages.&lt;/p&gt;</a:t>
            </a:r>
          </a:p>
          <a:p>
            <a:pPr>
              <a:lnSpc>
                <a:spcPts val="3073"/>
              </a:lnSpc>
            </a:pPr>
            <a:r>
              <a:rPr lang="en-US" sz="2195">
                <a:solidFill>
                  <a:srgbClr val="000000"/>
                </a:solidFill>
                <a:latin typeface="Open Sans Light"/>
              </a:rPr>
              <a:t>        </a:t>
            </a:r>
          </a:p>
          <a:p>
            <a:pPr>
              <a:lnSpc>
                <a:spcPts val="3073"/>
              </a:lnSpc>
            </a:pPr>
            <a:r>
              <a:rPr lang="en-US" sz="2195">
                <a:solidFill>
                  <a:srgbClr val="000000"/>
                </a:solidFill>
                <a:latin typeface="Open Sans Light"/>
              </a:rPr>
              <a:t>        &lt;div class="row mb-2 mx-4 players"&gt;</a:t>
            </a:r>
          </a:p>
          <a:p>
            <a:pPr>
              <a:lnSpc>
                <a:spcPts val="3073"/>
              </a:lnSpc>
            </a:pPr>
            <a:r>
              <a:rPr lang="en-US" sz="2195">
                <a:solidFill>
                  <a:srgbClr val="000000"/>
                </a:solidFill>
                <a:latin typeface="Open Sans Light"/>
              </a:rPr>
              <a:t>            &lt;h3 class="text-center text-warning my-3 "&gt;Famous Gamers&lt;/h3&gt;</a:t>
            </a:r>
          </a:p>
          <a:p>
            <a:pPr>
              <a:lnSpc>
                <a:spcPts val="3073"/>
              </a:lnSpc>
            </a:pPr>
            <a:r>
              <a:rPr lang="en-US" sz="2195">
                <a:solidFill>
                  <a:srgbClr val="000000"/>
                </a:solidFill>
                <a:latin typeface="Open Sans Light"/>
              </a:rPr>
              <a:t>            &lt;div class="col-md-6"&gt;</a:t>
            </a:r>
          </a:p>
          <a:p>
            <a:pPr>
              <a:lnSpc>
                <a:spcPts val="3073"/>
              </a:lnSpc>
            </a:pPr>
            <a:r>
              <a:rPr lang="en-US" sz="2195">
                <a:solidFill>
                  <a:srgbClr val="000000"/>
                </a:solidFill>
                <a:latin typeface="Open Sans Light"/>
              </a:rPr>
              <a:t>                &lt;div class="row g-0 border rounded overflow-hidden flex-md-row mb-4 shadow-sm h-md-250 position-relative"&gt;</a:t>
            </a:r>
          </a:p>
          <a:p>
            <a:pPr>
              <a:lnSpc>
                <a:spcPts val="3073"/>
              </a:lnSpc>
            </a:pPr>
            <a:r>
              <a:rPr lang="en-US" sz="2195">
                <a:solidFill>
                  <a:srgbClr val="000000"/>
                </a:solidFill>
                <a:latin typeface="Open Sans Light"/>
              </a:rPr>
              <a:t>                    &lt;div class="col p-4 d-flex flex-column position-static"&gt;</a:t>
            </a:r>
          </a:p>
          <a:p>
            <a:pPr>
              <a:lnSpc>
                <a:spcPts val="3073"/>
              </a:lnSpc>
            </a:pPr>
            <a:r>
              <a:rPr lang="en-US" sz="2195">
                <a:solidFill>
                  <a:srgbClr val="000000"/>
                </a:solidFill>
                <a:latin typeface="Open Sans Light"/>
              </a:rPr>
              <a:t>                        &lt;h3 class="mb-0 acolor"&gt;Jonathan&lt;/h3&gt;</a:t>
            </a:r>
          </a:p>
          <a:p>
            <a:pPr>
              <a:lnSpc>
                <a:spcPts val="3073"/>
              </a:lnSpc>
            </a:pPr>
            <a:r>
              <a:rPr lang="en-US" sz="2195">
                <a:solidFill>
                  <a:srgbClr val="000000"/>
                </a:solidFill>
                <a:latin typeface="Open Sans Light"/>
              </a:rPr>
              <a:t>                        &lt;p class="card-text mb-auto text-white my-4"&gt;Jonathan Amaral famously known as Jonathan Pubg and Jonathan's net worth is estimated to be around $150K i.e</a:t>
            </a:r>
          </a:p>
          <a:p>
            <a:pPr>
              <a:lnSpc>
                <a:spcPts val="3073"/>
              </a:lnSpc>
            </a:pPr>
            <a:r>
              <a:rPr lang="en-US" sz="2195">
                <a:solidFill>
                  <a:srgbClr val="000000"/>
                </a:solidFill>
                <a:latin typeface="Open Sans Light"/>
              </a:rPr>
              <a:t>                        approximately 1 Crore in Indian Rupees. Jonathan is a Pubg player who streams his videos on youtube.&lt;/p&gt;</a:t>
            </a:r>
          </a:p>
          <a:p>
            <a:pPr>
              <a:lnSpc>
                <a:spcPts val="3073"/>
              </a:lnSpc>
            </a:pPr>
            <a:r>
              <a:rPr lang="en-US" sz="2195">
                <a:solidFill>
                  <a:srgbClr val="000000"/>
                </a:solidFill>
                <a:latin typeface="Open Sans Light"/>
              </a:rPr>
              <a:t>                    &lt;/div&gt;</a:t>
            </a:r>
          </a:p>
          <a:p>
            <a:pPr>
              <a:lnSpc>
                <a:spcPts val="3073"/>
              </a:lnSpc>
            </a:pPr>
            <a:r>
              <a:rPr lang="en-US" sz="2195">
                <a:solidFill>
                  <a:srgbClr val="000000"/>
                </a:solidFill>
                <a:latin typeface="Open Sans Light"/>
              </a:rPr>
              <a:t>                    &lt;div class="col-auto d-none d-lg-block "&gt;</a:t>
            </a:r>
          </a:p>
          <a:p>
            <a:pPr>
              <a:lnSpc>
                <a:spcPts val="3073"/>
              </a:lnSpc>
            </a:pPr>
            <a:r>
              <a:rPr lang="en-US" sz="2195">
                <a:solidFill>
                  <a:srgbClr val="000000"/>
                </a:solidFill>
                <a:latin typeface="Open Sans Light"/>
              </a:rPr>
              <a:t>                        &lt;img class="photo mx-2 my-2" src="Image/Player 1).jpeg" alt=""&gt;</a:t>
            </a:r>
          </a:p>
          <a:p>
            <a:pPr>
              <a:lnSpc>
                <a:spcPts val="3073"/>
              </a:lnSpc>
            </a:pPr>
            <a:r>
              <a:rPr lang="en-US" sz="2195">
                <a:solidFill>
                  <a:srgbClr val="000000"/>
                </a:solidFill>
                <a:latin typeface="Open Sans Light"/>
              </a:rPr>
              <a:t>        </a:t>
            </a:r>
          </a:p>
          <a:p>
            <a:pPr>
              <a:lnSpc>
                <a:spcPts val="3073"/>
              </a:lnSpc>
            </a:pPr>
            <a:r>
              <a:rPr lang="en-US" sz="2195">
                <a:solidFill>
                  <a:srgbClr val="000000"/>
                </a:solidFill>
                <a:latin typeface="Open Sans Light"/>
              </a:rPr>
              <a:t>                    &lt;/div&gt;</a:t>
            </a:r>
          </a:p>
          <a:p>
            <a:pPr>
              <a:lnSpc>
                <a:spcPts val="3073"/>
              </a:lnSpc>
            </a:pPr>
            <a:r>
              <a:rPr lang="en-US" sz="2195">
                <a:solidFill>
                  <a:srgbClr val="000000"/>
                </a:solidFill>
                <a:latin typeface="Open Sans Light"/>
              </a:rPr>
              <a:t>                &lt;/div&gt;</a:t>
            </a:r>
          </a:p>
          <a:p>
            <a:pPr>
              <a:lnSpc>
                <a:spcPts val="3073"/>
              </a:lnSpc>
            </a:pPr>
            <a:r>
              <a:rPr lang="en-US" sz="2195">
                <a:solidFill>
                  <a:srgbClr val="000000"/>
                </a:solidFill>
                <a:latin typeface="Open Sans Light"/>
              </a:rPr>
              <a:t>            &lt;/div&gt;   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51052" y="-47625"/>
            <a:ext cx="16908248" cy="10130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&lt;div class="col-md-6"&gt;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    &lt;div class="row g-0 border rounded overflow-hidden flex-md-row mb-4 shadow-sm h-md-250 position-relative"&gt;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        &lt;div class="col p-4 d-flex flex-column position-static"&gt;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            &lt;h3 class="mb-0 acolor"&gt;Rex&lt;/h3&gt;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            &lt;p class="card-text mb-auto text-white my-4"&gt;Rishi "Rex" Thakur (born November 29, 2000) is an Indian PUBG Mobile player who currently plays for TeamXSpark. He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            is currently a part of 8Bit Creatives as a content creator.&lt;/p&gt;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        &lt;/div&gt;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        &lt;div class="col-auto d-none d-lg-block "&gt;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            &lt;img class="photo mx-2 my-2" src="Image/Screenshot_20211228-214500__01.jpg" alt=""&gt;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        &lt;/div&gt;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    &lt;/div&gt;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&lt;/div&gt;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&lt;div class="col-md-6"&gt;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    &lt;div class="row g-0 border rounded overflow-hidden flex-md-row mb-4 shadow-sm h-md-250 position-relative"&gt;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        &lt;div class="col p-4 d-flex flex-column position-static"&gt;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            &lt;h3 class="mb-0 acolor"&gt;Saimon&lt;/h3&gt;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            &lt;p class="card-text mb-auto text-white my-4"&gt;Mayank Wadhwani "Saimon" is an Indian player and coach who currently is a part of GodLike Esports. He is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            also the founder of Team ORB.&lt;/p&gt;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        &lt;/div&gt;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        &lt;div class="col-auto d-none d-lg-block "&gt;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            &lt;img class="photo mx-2 my-2" src="Image/Screenshot_20211228-214728__01.jpg" alt=""&gt;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        &lt;/div&gt;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    &lt;/div&gt;</a:t>
            </a:r>
          </a:p>
          <a:p>
            <a:pPr>
              <a:lnSpc>
                <a:spcPts val="2855"/>
              </a:lnSpc>
            </a:pPr>
            <a:r>
              <a:rPr lang="en-US" sz="2039">
                <a:solidFill>
                  <a:srgbClr val="000000"/>
                </a:solidFill>
                <a:latin typeface="Open Sans Light"/>
              </a:rPr>
              <a:t>            &lt;/div&gt;   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10712" y="1000125"/>
            <a:ext cx="17877288" cy="7386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&lt;div class="col-md-6"&gt;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    &lt;div class="row g-0 border rounded overflow-hidden flex-md-row mb-4 shadow-sm h-md-250 position-relative"&gt;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        &lt;div class="col p-4 d-flex flex-column position-static"&gt;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            &lt;h3 class="mb-0 acolor"&gt;Rex&lt;/h3&gt;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            &lt;p class="card-text mb-auto text-white my-4"&gt;Rishi "Rex" Thakur (born November 29, 2000) is an Indian PUBG Mobile player who currently plays for TeamXSpark. He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            is currently a part of 8Bit Creatives as a content creator.&lt;/p&gt;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        &lt;/div&gt;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        &lt;div class="col-auto d-none d-lg-block "&gt;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            &lt;img class="photo mx-2 my-2" src="Image/Screenshot_20211228-214500__01.jpg" alt=""&gt;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        &lt;/div&gt;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    &lt;/div&gt;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&lt;/div&gt;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&lt;div class="col-md-6"&gt;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    &lt;div class="row g-0 border rounded overflow-hidden flex-md-row mb-4 shadow-sm h-md-250 position-relative"&gt;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        &lt;div class="col p-4 d-flex flex-column position-static"&gt;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            &lt;h3 class="mb-0 acolor"&gt;Saimon&lt;/h3&gt;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            &lt;p class="card-text mb-auto text-white my-4"&gt;Mayank Wadhwani "Saimon" is an Indian player and coach who currently is a part of GodLike Esports. He is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            also the founder of Team ORB.&lt;/p&gt;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        &lt;/div&gt;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        &lt;div class="col-auto d-none d-lg-block "&gt;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            &lt;img class="photo mx-2 my-2" src="Image/Screenshot_20211228-214728__01.jpg" alt=""&gt;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        &lt;/div&gt;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    &lt;/div&gt;</a:t>
            </a:r>
          </a:p>
          <a:p>
            <a:pPr>
              <a:lnSpc>
                <a:spcPts val="2291"/>
              </a:lnSpc>
            </a:pPr>
            <a:r>
              <a:rPr lang="en-US" sz="1636">
                <a:solidFill>
                  <a:srgbClr val="000000"/>
                </a:solidFill>
                <a:latin typeface="Open Sans Light"/>
              </a:rPr>
              <a:t>            &lt;/div&gt;    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565" r="2565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61912" y="206277"/>
            <a:ext cx="18288000" cy="98553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&lt;section class="prize" id="prize"&gt;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&lt;div class="contentBx"&gt;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&lt;h4 class="titleText"&gt;&lt;span&gt;P&lt;/span&gt;rize Pool&lt;/h4&gt;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&lt;h4 class="mvp my-4"&gt;&lt;span&gt;MVP&lt;/span&gt;- Awarded to the tournament MVP&lt;/h4&gt;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&lt;h4 class="mvp my-4"&gt;&lt;span&gt;The Lone Ranger&lt;/span&gt;- Awarded to the player with the longest survival time.&lt;/h4&gt;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&lt;div class="lists"&gt;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&lt;ol class="list-group list-group-numbered"&gt;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&lt;li class="list-group-item d-flex justify-content-between align-items-start my-4"&gt;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    &lt;div class="ms-2 me-auto"&gt;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        &lt;div class="fw-bold"&gt;1st Prize&lt;/div&gt;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        &lt;p class="my-2"&gt;Rs.20,00,000&lt;/p&gt; 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    &lt;/div&gt;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&lt;/li&gt;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&lt;li class="list-group-item d-flex justify-content-between align-items-start my-4"&gt;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    &lt;div class="ms-2 me-auto"&gt;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        &lt;div class="fw-bold"&gt;2nd Prize&lt;/div&gt;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        &lt;p class="my-2"&gt;Rs.10,00,000&lt;/p&gt; 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    &lt;/div&gt;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&lt;/li&gt;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&lt;li class="list-group-item d-flex justify-content-between align-items-start my-4"&gt;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    &lt;div class="ms-2 me-auto"&gt;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        &lt;div class="fw-bold"&gt;3rd Prize&lt;/div&gt;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        &lt;p class="my-2"&gt;Rs.50,000&lt;/p&gt; 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    &lt;/div&gt;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&lt;/li&gt;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&lt;li class="list-group-item d-flex justify-content-between align-items-start my-4"&gt;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    &lt;div class="ms-2 me-auto"&gt;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        &lt;div class="fw-bold"&gt;MVP&lt;/div&gt;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        &lt;p class="my-2"&gt;Rs.1,00,000&lt;/p&gt; 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    &lt;/div&gt;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&lt;/li&gt;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&lt;li class="list-group-item d-flex justify-content-between align-items-start my-4"&gt;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    &lt;div class="ms-2 me-auto"&gt;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        &lt;div class="fw-bold"&gt;The Lone Ranger&lt;/div&gt;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        &lt;p class="my-2"&gt;Rs.30,000&lt;/p&gt; 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    &lt;/div&gt;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&lt;/li&gt;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    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    &lt;/ol&gt;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&lt;/div&gt;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&lt;/div&gt;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&lt;div class="imgBx"&gt;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    &lt;img src="Image/prizepool.jpg" alt=""&gt;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    &lt;/div&gt;</a:t>
            </a:r>
          </a:p>
          <a:p>
            <a:pPr>
              <a:lnSpc>
                <a:spcPts val="1735"/>
              </a:lnSpc>
            </a:pPr>
            <a:r>
              <a:rPr lang="en-US" sz="1239">
                <a:solidFill>
                  <a:srgbClr val="000000"/>
                </a:solidFill>
                <a:latin typeface="Open Sans Light"/>
              </a:rPr>
              <a:t>    &lt;/section&gt;    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118016" y="7251054"/>
            <a:ext cx="18649922" cy="3035946"/>
          </a:xfrm>
          <a:prstGeom prst="rect">
            <a:avLst/>
          </a:prstGeom>
          <a:solidFill>
            <a:srgbClr val="927AD4"/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5577081" y="5211026"/>
            <a:ext cx="7133838" cy="3558001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2863720" y="2368490"/>
            <a:ext cx="12560559" cy="2041140"/>
            <a:chOff x="0" y="0"/>
            <a:chExt cx="16747412" cy="272152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219075"/>
              <a:ext cx="16747412" cy="1743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000"/>
                </a:lnSpc>
              </a:pPr>
              <a:r>
                <a:rPr lang="en-US" sz="7500">
                  <a:solidFill>
                    <a:srgbClr val="241452"/>
                  </a:solidFill>
                  <a:latin typeface="Cooper Hewitt Bold"/>
                </a:rPr>
                <a:t>Thank you!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587127"/>
              <a:ext cx="16747412" cy="11343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40"/>
                </a:lnSpc>
              </a:pPr>
              <a:r>
                <a:rPr lang="en-US" sz="4800">
                  <a:solidFill>
                    <a:srgbClr val="241452"/>
                  </a:solidFill>
                  <a:latin typeface="Cooper Hewitt"/>
                </a:rPr>
                <a:t>Do you have any questions for me?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669821" y="1028700"/>
            <a:ext cx="589479" cy="195074"/>
            <a:chOff x="0" y="0"/>
            <a:chExt cx="1297145" cy="429260"/>
          </a:xfrm>
        </p:grpSpPr>
        <p:sp>
          <p:nvSpPr>
            <p:cNvPr name="Freeform 8" id="8"/>
            <p:cNvSpPr/>
            <p:nvPr/>
          </p:nvSpPr>
          <p:spPr>
            <a:xfrm>
              <a:off x="0" y="-5080"/>
              <a:ext cx="1297145" cy="434340"/>
            </a:xfrm>
            <a:custGeom>
              <a:avLst/>
              <a:gdLst/>
              <a:ahLst/>
              <a:cxnLst/>
              <a:rect r="r" b="b" t="t" l="l"/>
              <a:pathLst>
                <a:path h="434340" w="1297145">
                  <a:moveTo>
                    <a:pt x="1279365" y="187960"/>
                  </a:moveTo>
                  <a:lnTo>
                    <a:pt x="1017745" y="11430"/>
                  </a:lnTo>
                  <a:cubicBezTo>
                    <a:pt x="999965" y="0"/>
                    <a:pt x="977105" y="3810"/>
                    <a:pt x="964405" y="21590"/>
                  </a:cubicBezTo>
                  <a:cubicBezTo>
                    <a:pt x="952975" y="39370"/>
                    <a:pt x="956785" y="62230"/>
                    <a:pt x="974565" y="74930"/>
                  </a:cubicBezTo>
                  <a:lnTo>
                    <a:pt x="1133315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1133315" y="257810"/>
                  </a:lnTo>
                  <a:lnTo>
                    <a:pt x="974565" y="364490"/>
                  </a:lnTo>
                  <a:cubicBezTo>
                    <a:pt x="956785" y="375920"/>
                    <a:pt x="952975" y="400050"/>
                    <a:pt x="964405" y="417830"/>
                  </a:cubicBezTo>
                  <a:cubicBezTo>
                    <a:pt x="972025" y="429260"/>
                    <a:pt x="983455" y="434340"/>
                    <a:pt x="996155" y="434340"/>
                  </a:cubicBezTo>
                  <a:cubicBezTo>
                    <a:pt x="1003775" y="434340"/>
                    <a:pt x="1011395" y="431800"/>
                    <a:pt x="1017745" y="427990"/>
                  </a:cubicBezTo>
                  <a:lnTo>
                    <a:pt x="1280635" y="251460"/>
                  </a:lnTo>
                  <a:cubicBezTo>
                    <a:pt x="1290795" y="243840"/>
                    <a:pt x="1297145" y="232410"/>
                    <a:pt x="1297145" y="219710"/>
                  </a:cubicBezTo>
                  <a:cubicBezTo>
                    <a:pt x="1297145" y="207010"/>
                    <a:pt x="1290795" y="195580"/>
                    <a:pt x="1279365" y="187960"/>
                  </a:cubicBezTo>
                  <a:close/>
                </a:path>
              </a:pathLst>
            </a:custGeom>
            <a:solidFill>
              <a:srgbClr val="241452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28700" y="1007291"/>
            <a:ext cx="424353" cy="410148"/>
            <a:chOff x="0" y="0"/>
            <a:chExt cx="565804" cy="546864"/>
          </a:xfrm>
        </p:grpSpPr>
        <p:sp>
          <p:nvSpPr>
            <p:cNvPr name="AutoShape 10" id="10"/>
            <p:cNvSpPr/>
            <p:nvPr/>
          </p:nvSpPr>
          <p:spPr>
            <a:xfrm rot="0">
              <a:off x="0" y="0"/>
              <a:ext cx="565804" cy="0"/>
            </a:xfrm>
            <a:prstGeom prst="line">
              <a:avLst/>
            </a:prstGeom>
            <a:ln cap="rnd" w="63500">
              <a:solidFill>
                <a:srgbClr val="241452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1" id="11"/>
            <p:cNvSpPr/>
            <p:nvPr/>
          </p:nvSpPr>
          <p:spPr>
            <a:xfrm rot="0">
              <a:off x="0" y="242488"/>
              <a:ext cx="565804" cy="0"/>
            </a:xfrm>
            <a:prstGeom prst="line">
              <a:avLst/>
            </a:prstGeom>
            <a:ln cap="rnd" w="63500">
              <a:solidFill>
                <a:srgbClr val="241452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2" id="12"/>
            <p:cNvSpPr/>
            <p:nvPr/>
          </p:nvSpPr>
          <p:spPr>
            <a:xfrm rot="0">
              <a:off x="0" y="484975"/>
              <a:ext cx="565804" cy="0"/>
            </a:xfrm>
            <a:prstGeom prst="line">
              <a:avLst/>
            </a:prstGeom>
            <a:ln cap="rnd" w="63500">
              <a:solidFill>
                <a:srgbClr val="241452"/>
              </a:solidFill>
              <a:prstDash val="solid"/>
              <a:headEnd type="none" len="sm" w="sm"/>
              <a:tailEnd type="none" len="sm" w="sm"/>
            </a:ln>
          </p:spPr>
        </p:sp>
      </p:grpSp>
      <p:pic>
        <p:nvPicPr>
          <p:cNvPr name="Picture 13" id="1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2299774" y="-1237102"/>
            <a:ext cx="3228105" cy="3030383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240877" y="8769027"/>
            <a:ext cx="3114616" cy="216076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931861" y="183575"/>
            <a:ext cx="6424278" cy="89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02"/>
              </a:lnSpc>
            </a:pPr>
            <a:r>
              <a:rPr lang="en-US" sz="5215">
                <a:solidFill>
                  <a:srgbClr val="000000"/>
                </a:solidFill>
                <a:latin typeface="Open Sans Extra Bold"/>
              </a:rPr>
              <a:t>Acknowledgement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98494" y="2053416"/>
            <a:ext cx="17091012" cy="56993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36"/>
              </a:lnSpc>
            </a:pPr>
            <a:r>
              <a:rPr lang="en-US" sz="3240">
                <a:solidFill>
                  <a:srgbClr val="000000"/>
                </a:solidFill>
                <a:latin typeface="Open Sans"/>
              </a:rPr>
              <a:t>   I would like to express my special thanks of gratitude to my teacher Mrs. Snehlata Mandal</a:t>
            </a:r>
          </a:p>
          <a:p>
            <a:pPr>
              <a:lnSpc>
                <a:spcPts val="4536"/>
              </a:lnSpc>
            </a:pPr>
            <a:r>
              <a:rPr lang="en-US" sz="3240">
                <a:solidFill>
                  <a:srgbClr val="000000"/>
                </a:solidFill>
                <a:latin typeface="Open Sans"/>
              </a:rPr>
              <a:t>who gave me the golden opportunity to do this wonderful project on the Mini Project,</a:t>
            </a:r>
          </a:p>
          <a:p>
            <a:pPr>
              <a:lnSpc>
                <a:spcPts val="4536"/>
              </a:lnSpc>
            </a:pPr>
            <a:r>
              <a:rPr lang="en-US" sz="3240">
                <a:solidFill>
                  <a:srgbClr val="000000"/>
                </a:solidFill>
                <a:latin typeface="Open Sans"/>
              </a:rPr>
              <a:t>which also helped me in doing a lot of Research and i came to know </a:t>
            </a:r>
          </a:p>
          <a:p>
            <a:pPr>
              <a:lnSpc>
                <a:spcPts val="4536"/>
              </a:lnSpc>
            </a:pPr>
            <a:r>
              <a:rPr lang="en-US" sz="3240">
                <a:solidFill>
                  <a:srgbClr val="000000"/>
                </a:solidFill>
                <a:latin typeface="Open Sans"/>
              </a:rPr>
              <a:t>about so many new things I am really thankful to them.</a:t>
            </a:r>
          </a:p>
          <a:p>
            <a:pPr>
              <a:lnSpc>
                <a:spcPts val="4536"/>
              </a:lnSpc>
            </a:pPr>
            <a:r>
              <a:rPr lang="en-US" sz="3240">
                <a:solidFill>
                  <a:srgbClr val="000000"/>
                </a:solidFill>
                <a:latin typeface="Open Sans"/>
              </a:rPr>
              <a:t>While I was making this project , a lot of information that I found helped me in programming</a:t>
            </a:r>
          </a:p>
          <a:p>
            <a:pPr>
              <a:lnSpc>
                <a:spcPts val="4536"/>
              </a:lnSpc>
            </a:pPr>
            <a:r>
              <a:rPr lang="en-US" sz="3240">
                <a:solidFill>
                  <a:srgbClr val="000000"/>
                </a:solidFill>
                <a:latin typeface="Open Sans"/>
              </a:rPr>
              <a:t>and I am glad that I was able to complete this project and was able to understand many things.</a:t>
            </a:r>
          </a:p>
          <a:p>
            <a:pPr>
              <a:lnSpc>
                <a:spcPts val="4536"/>
              </a:lnSpc>
            </a:pPr>
            <a:r>
              <a:rPr lang="en-US" sz="3240">
                <a:solidFill>
                  <a:srgbClr val="000000"/>
                </a:solidFill>
                <a:latin typeface="Open Sans"/>
              </a:rPr>
              <a:t>I am making this project not only for marks but to also increase my knowledge.  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853762" y="8489638"/>
            <a:ext cx="4992563" cy="6692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2"/>
              </a:lnSpc>
            </a:pPr>
            <a:r>
              <a:rPr lang="en-US" sz="3894">
                <a:solidFill>
                  <a:srgbClr val="000000"/>
                </a:solidFill>
                <a:latin typeface="Open Sans"/>
              </a:rPr>
              <a:t>(Signature of student)</a:t>
            </a:r>
          </a:p>
        </p:txBody>
      </p:sp>
      <p:sp>
        <p:nvSpPr>
          <p:cNvPr name="AutoShape 5" id="5"/>
          <p:cNvSpPr/>
          <p:nvPr/>
        </p:nvSpPr>
        <p:spPr>
          <a:xfrm rot="0">
            <a:off x="6649068" y="1445413"/>
            <a:ext cx="4989863" cy="0"/>
          </a:xfrm>
          <a:prstGeom prst="line">
            <a:avLst/>
          </a:prstGeom>
          <a:ln cap="rnd" w="47625">
            <a:solidFill>
              <a:srgbClr val="927AD4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27AD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106453" y="788216"/>
            <a:ext cx="14075094" cy="1362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>
                <a:solidFill>
                  <a:srgbClr val="FFFFFF"/>
                </a:solidFill>
                <a:latin typeface="Cooper Hewitt Bold"/>
              </a:rPr>
              <a:t>Tools &amp; Technology Used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6669821" y="1212365"/>
            <a:ext cx="589479" cy="195074"/>
            <a:chOff x="0" y="0"/>
            <a:chExt cx="1297145" cy="429260"/>
          </a:xfrm>
        </p:grpSpPr>
        <p:sp>
          <p:nvSpPr>
            <p:cNvPr name="Freeform 4" id="4"/>
            <p:cNvSpPr/>
            <p:nvPr/>
          </p:nvSpPr>
          <p:spPr>
            <a:xfrm>
              <a:off x="0" y="-5080"/>
              <a:ext cx="1297145" cy="434340"/>
            </a:xfrm>
            <a:custGeom>
              <a:avLst/>
              <a:gdLst/>
              <a:ahLst/>
              <a:cxnLst/>
              <a:rect r="r" b="b" t="t" l="l"/>
              <a:pathLst>
                <a:path h="434340" w="1297145">
                  <a:moveTo>
                    <a:pt x="1279365" y="187960"/>
                  </a:moveTo>
                  <a:lnTo>
                    <a:pt x="1017745" y="11430"/>
                  </a:lnTo>
                  <a:cubicBezTo>
                    <a:pt x="999965" y="0"/>
                    <a:pt x="977105" y="3810"/>
                    <a:pt x="964405" y="21590"/>
                  </a:cubicBezTo>
                  <a:cubicBezTo>
                    <a:pt x="952975" y="39370"/>
                    <a:pt x="956785" y="62230"/>
                    <a:pt x="974565" y="74930"/>
                  </a:cubicBezTo>
                  <a:lnTo>
                    <a:pt x="1133315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1133315" y="257810"/>
                  </a:lnTo>
                  <a:lnTo>
                    <a:pt x="974565" y="364490"/>
                  </a:lnTo>
                  <a:cubicBezTo>
                    <a:pt x="956785" y="375920"/>
                    <a:pt x="952975" y="400050"/>
                    <a:pt x="964405" y="417830"/>
                  </a:cubicBezTo>
                  <a:cubicBezTo>
                    <a:pt x="972025" y="429260"/>
                    <a:pt x="983455" y="434340"/>
                    <a:pt x="996155" y="434340"/>
                  </a:cubicBezTo>
                  <a:cubicBezTo>
                    <a:pt x="1003775" y="434340"/>
                    <a:pt x="1011395" y="431800"/>
                    <a:pt x="1017745" y="427990"/>
                  </a:cubicBezTo>
                  <a:lnTo>
                    <a:pt x="1280635" y="251460"/>
                  </a:lnTo>
                  <a:cubicBezTo>
                    <a:pt x="1290795" y="243840"/>
                    <a:pt x="1297145" y="232410"/>
                    <a:pt x="1297145" y="219710"/>
                  </a:cubicBezTo>
                  <a:cubicBezTo>
                    <a:pt x="1297145" y="207010"/>
                    <a:pt x="1290795" y="195580"/>
                    <a:pt x="1279365" y="18796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007291"/>
            <a:ext cx="424353" cy="410148"/>
            <a:chOff x="0" y="0"/>
            <a:chExt cx="565804" cy="546864"/>
          </a:xfrm>
        </p:grpSpPr>
        <p:sp>
          <p:nvSpPr>
            <p:cNvPr name="AutoShape 6" id="6"/>
            <p:cNvSpPr/>
            <p:nvPr/>
          </p:nvSpPr>
          <p:spPr>
            <a:xfrm rot="0">
              <a:off x="0" y="0"/>
              <a:ext cx="565804" cy="0"/>
            </a:xfrm>
            <a:prstGeom prst="line">
              <a:avLst/>
            </a:prstGeom>
            <a:ln cap="rnd" w="63500">
              <a:solidFill>
                <a:srgbClr val="F4F4F4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7" id="7"/>
            <p:cNvSpPr/>
            <p:nvPr/>
          </p:nvSpPr>
          <p:spPr>
            <a:xfrm rot="0">
              <a:off x="0" y="242488"/>
              <a:ext cx="565804" cy="0"/>
            </a:xfrm>
            <a:prstGeom prst="line">
              <a:avLst/>
            </a:prstGeom>
            <a:ln cap="rnd" w="63500">
              <a:solidFill>
                <a:srgbClr val="F4F4F4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8" id="8"/>
            <p:cNvSpPr/>
            <p:nvPr/>
          </p:nvSpPr>
          <p:spPr>
            <a:xfrm rot="0">
              <a:off x="0" y="484975"/>
              <a:ext cx="565804" cy="0"/>
            </a:xfrm>
            <a:prstGeom prst="line">
              <a:avLst/>
            </a:prstGeom>
            <a:ln cap="rnd" w="63500">
              <a:solidFill>
                <a:srgbClr val="F4F4F4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1028700" y="6262995"/>
            <a:ext cx="7771026" cy="2995305"/>
            <a:chOff x="0" y="0"/>
            <a:chExt cx="4039430" cy="1556979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4039430" cy="1556979"/>
            </a:xfrm>
            <a:custGeom>
              <a:avLst/>
              <a:gdLst/>
              <a:ahLst/>
              <a:cxnLst/>
              <a:rect r="r" b="b" t="t" l="l"/>
              <a:pathLst>
                <a:path h="1556979" w="4039430">
                  <a:moveTo>
                    <a:pt x="3914970" y="1556979"/>
                  </a:moveTo>
                  <a:lnTo>
                    <a:pt x="124460" y="1556979"/>
                  </a:lnTo>
                  <a:cubicBezTo>
                    <a:pt x="55880" y="1556979"/>
                    <a:pt x="0" y="1501099"/>
                    <a:pt x="0" y="143251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914970" y="0"/>
                  </a:lnTo>
                  <a:cubicBezTo>
                    <a:pt x="3983550" y="0"/>
                    <a:pt x="4039430" y="55880"/>
                    <a:pt x="4039430" y="124460"/>
                  </a:cubicBezTo>
                  <a:lnTo>
                    <a:pt x="4039430" y="1432519"/>
                  </a:lnTo>
                  <a:cubicBezTo>
                    <a:pt x="4039430" y="1501099"/>
                    <a:pt x="3983550" y="1556979"/>
                    <a:pt x="3914970" y="1556979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028700" y="2627799"/>
            <a:ext cx="7771026" cy="2958651"/>
            <a:chOff x="0" y="0"/>
            <a:chExt cx="4039430" cy="1537926"/>
          </a:xfrm>
        </p:grpSpPr>
        <p:sp>
          <p:nvSpPr>
            <p:cNvPr name="Freeform 12" id="12"/>
            <p:cNvSpPr/>
            <p:nvPr/>
          </p:nvSpPr>
          <p:spPr>
            <a:xfrm>
              <a:off x="0" y="0"/>
              <a:ext cx="4039430" cy="1537926"/>
            </a:xfrm>
            <a:custGeom>
              <a:avLst/>
              <a:gdLst/>
              <a:ahLst/>
              <a:cxnLst/>
              <a:rect r="r" b="b" t="t" l="l"/>
              <a:pathLst>
                <a:path h="1537926" w="4039430">
                  <a:moveTo>
                    <a:pt x="3914970" y="1537926"/>
                  </a:moveTo>
                  <a:lnTo>
                    <a:pt x="124460" y="1537926"/>
                  </a:lnTo>
                  <a:cubicBezTo>
                    <a:pt x="55880" y="1537926"/>
                    <a:pt x="0" y="1482046"/>
                    <a:pt x="0" y="141346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914970" y="0"/>
                  </a:lnTo>
                  <a:cubicBezTo>
                    <a:pt x="3983550" y="0"/>
                    <a:pt x="4039430" y="55880"/>
                    <a:pt x="4039430" y="124460"/>
                  </a:cubicBezTo>
                  <a:lnTo>
                    <a:pt x="4039430" y="1413466"/>
                  </a:lnTo>
                  <a:cubicBezTo>
                    <a:pt x="4039430" y="1482046"/>
                    <a:pt x="3983550" y="1537926"/>
                    <a:pt x="3914970" y="1537926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9488274" y="6262995"/>
            <a:ext cx="7771026" cy="2995305"/>
            <a:chOff x="0" y="0"/>
            <a:chExt cx="4039430" cy="1556979"/>
          </a:xfrm>
        </p:grpSpPr>
        <p:sp>
          <p:nvSpPr>
            <p:cNvPr name="Freeform 14" id="14"/>
            <p:cNvSpPr/>
            <p:nvPr/>
          </p:nvSpPr>
          <p:spPr>
            <a:xfrm>
              <a:off x="0" y="0"/>
              <a:ext cx="4039430" cy="1556979"/>
            </a:xfrm>
            <a:custGeom>
              <a:avLst/>
              <a:gdLst/>
              <a:ahLst/>
              <a:cxnLst/>
              <a:rect r="r" b="b" t="t" l="l"/>
              <a:pathLst>
                <a:path h="1556979" w="4039430">
                  <a:moveTo>
                    <a:pt x="3914970" y="1556979"/>
                  </a:moveTo>
                  <a:lnTo>
                    <a:pt x="124460" y="1556979"/>
                  </a:lnTo>
                  <a:cubicBezTo>
                    <a:pt x="55880" y="1556979"/>
                    <a:pt x="0" y="1501099"/>
                    <a:pt x="0" y="143251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914970" y="0"/>
                  </a:lnTo>
                  <a:cubicBezTo>
                    <a:pt x="3983550" y="0"/>
                    <a:pt x="4039430" y="55880"/>
                    <a:pt x="4039430" y="124460"/>
                  </a:cubicBezTo>
                  <a:lnTo>
                    <a:pt x="4039430" y="1432519"/>
                  </a:lnTo>
                  <a:cubicBezTo>
                    <a:pt x="4039430" y="1501099"/>
                    <a:pt x="3983550" y="1556979"/>
                    <a:pt x="3914970" y="1556979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9488274" y="2627799"/>
            <a:ext cx="7771026" cy="2958651"/>
            <a:chOff x="0" y="0"/>
            <a:chExt cx="4039430" cy="1537926"/>
          </a:xfrm>
        </p:grpSpPr>
        <p:sp>
          <p:nvSpPr>
            <p:cNvPr name="Freeform 16" id="16"/>
            <p:cNvSpPr/>
            <p:nvPr/>
          </p:nvSpPr>
          <p:spPr>
            <a:xfrm>
              <a:off x="0" y="0"/>
              <a:ext cx="4039430" cy="1537926"/>
            </a:xfrm>
            <a:custGeom>
              <a:avLst/>
              <a:gdLst/>
              <a:ahLst/>
              <a:cxnLst/>
              <a:rect r="r" b="b" t="t" l="l"/>
              <a:pathLst>
                <a:path h="1537926" w="4039430">
                  <a:moveTo>
                    <a:pt x="3914970" y="1537926"/>
                  </a:moveTo>
                  <a:lnTo>
                    <a:pt x="124460" y="1537926"/>
                  </a:lnTo>
                  <a:cubicBezTo>
                    <a:pt x="55880" y="1537926"/>
                    <a:pt x="0" y="1482046"/>
                    <a:pt x="0" y="141346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914970" y="0"/>
                  </a:lnTo>
                  <a:cubicBezTo>
                    <a:pt x="3983550" y="0"/>
                    <a:pt x="4039430" y="55880"/>
                    <a:pt x="4039430" y="124460"/>
                  </a:cubicBezTo>
                  <a:lnTo>
                    <a:pt x="4039430" y="1413466"/>
                  </a:lnTo>
                  <a:cubicBezTo>
                    <a:pt x="4039430" y="1482046"/>
                    <a:pt x="3983550" y="1537926"/>
                    <a:pt x="3914970" y="1537926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</p:grpSp>
      <p:pic>
        <p:nvPicPr>
          <p:cNvPr name="Picture 17" id="17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7511194" y="7212113"/>
            <a:ext cx="2577063" cy="2441768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5291340" y="4421428"/>
            <a:ext cx="2756962" cy="2588098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722353" y="2217470"/>
            <a:ext cx="2768199" cy="2356429"/>
          </a:xfrm>
          <a:prstGeom prst="rect">
            <a:avLst/>
          </a:prstGeom>
        </p:spPr>
      </p:pic>
      <p:sp>
        <p:nvSpPr>
          <p:cNvPr name="TextBox 20" id="20"/>
          <p:cNvSpPr txBox="true"/>
          <p:nvPr/>
        </p:nvSpPr>
        <p:spPr>
          <a:xfrm rot="0">
            <a:off x="3818699" y="3321387"/>
            <a:ext cx="2221092" cy="1031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26"/>
              </a:lnSpc>
            </a:pPr>
            <a:r>
              <a:rPr lang="en-US" sz="6018">
                <a:solidFill>
                  <a:srgbClr val="000000"/>
                </a:solidFill>
                <a:latin typeface="Open Sans Extra Bold"/>
              </a:rPr>
              <a:t>HTML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731195" y="3387103"/>
            <a:ext cx="3938254" cy="1034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51"/>
              </a:lnSpc>
            </a:pPr>
            <a:r>
              <a:rPr lang="en-US" sz="6036">
                <a:solidFill>
                  <a:srgbClr val="000000"/>
                </a:solidFill>
                <a:latin typeface="Open Sans Extra Bold"/>
              </a:rPr>
              <a:t>Bootstrap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120653" y="6885701"/>
            <a:ext cx="1390578" cy="1049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00"/>
              </a:lnSpc>
            </a:pPr>
            <a:r>
              <a:rPr lang="en-US" sz="6072">
                <a:solidFill>
                  <a:srgbClr val="000000"/>
                </a:solidFill>
                <a:latin typeface="Open Sans Extra Bold"/>
              </a:rPr>
              <a:t>CSS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955124" y="7097813"/>
            <a:ext cx="4006657" cy="10349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56"/>
              </a:lnSpc>
            </a:pPr>
            <a:r>
              <a:rPr lang="en-US" sz="6040">
                <a:solidFill>
                  <a:srgbClr val="000000"/>
                </a:solidFill>
                <a:latin typeface="Open Sans Extra Bold"/>
              </a:rPr>
              <a:t>JavaScript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349020" y="-219075"/>
            <a:ext cx="14075094" cy="1362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>
                <a:solidFill>
                  <a:srgbClr val="241452"/>
                </a:solidFill>
                <a:latin typeface="Cooper Hewitt Bold"/>
              </a:rPr>
              <a:t>HTML Code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971550"/>
            <a:ext cx="18288000" cy="90483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24"/>
              </a:lnSpc>
            </a:pPr>
            <a:r>
              <a:rPr lang="en-US" sz="3017">
                <a:solidFill>
                  <a:srgbClr val="241452"/>
                </a:solidFill>
                <a:latin typeface="Open Sans Light"/>
              </a:rPr>
              <a:t>    &lt;!doctype html&gt;</a:t>
            </a:r>
          </a:p>
          <a:p>
            <a:pPr>
              <a:lnSpc>
                <a:spcPts val="4224"/>
              </a:lnSpc>
            </a:pPr>
            <a:r>
              <a:rPr lang="en-US" sz="3017">
                <a:solidFill>
                  <a:srgbClr val="241452"/>
                </a:solidFill>
                <a:latin typeface="Open Sans Light"/>
              </a:rPr>
              <a:t>&lt;html lang="en"&gt;</a:t>
            </a:r>
          </a:p>
          <a:p>
            <a:pPr>
              <a:lnSpc>
                <a:spcPts val="4224"/>
              </a:lnSpc>
            </a:pPr>
            <a:r>
              <a:rPr lang="en-US" sz="3017">
                <a:solidFill>
                  <a:srgbClr val="241452"/>
                </a:solidFill>
                <a:latin typeface="Open Sans Light"/>
              </a:rPr>
              <a:t> </a:t>
            </a:r>
          </a:p>
          <a:p>
            <a:pPr>
              <a:lnSpc>
                <a:spcPts val="4224"/>
              </a:lnSpc>
            </a:pPr>
            <a:r>
              <a:rPr lang="en-US" sz="3017">
                <a:solidFill>
                  <a:srgbClr val="241452"/>
                </a:solidFill>
                <a:latin typeface="Open Sans Light"/>
              </a:rPr>
              <a:t>&lt;head&gt;</a:t>
            </a:r>
          </a:p>
          <a:p>
            <a:pPr>
              <a:lnSpc>
                <a:spcPts val="4224"/>
              </a:lnSpc>
            </a:pPr>
            <a:r>
              <a:rPr lang="en-US" sz="3017">
                <a:solidFill>
                  <a:srgbClr val="241452"/>
                </a:solidFill>
                <a:latin typeface="Open Sans Light"/>
              </a:rPr>
              <a:t>    </a:t>
            </a:r>
          </a:p>
          <a:p>
            <a:pPr>
              <a:lnSpc>
                <a:spcPts val="4224"/>
              </a:lnSpc>
            </a:pPr>
            <a:r>
              <a:rPr lang="en-US" sz="3017">
                <a:solidFill>
                  <a:srgbClr val="241452"/>
                </a:solidFill>
                <a:latin typeface="Open Sans Light"/>
              </a:rPr>
              <a:t>    &lt;meta charset="utf-8"&gt;</a:t>
            </a:r>
          </a:p>
          <a:p>
            <a:pPr>
              <a:lnSpc>
                <a:spcPts val="4224"/>
              </a:lnSpc>
            </a:pPr>
            <a:r>
              <a:rPr lang="en-US" sz="3017">
                <a:solidFill>
                  <a:srgbClr val="241452"/>
                </a:solidFill>
                <a:latin typeface="Open Sans Light"/>
              </a:rPr>
              <a:t>    &lt;meta name="viewport" content="width=device-width, initial-scale=1"&gt;</a:t>
            </a:r>
          </a:p>
          <a:p>
            <a:pPr>
              <a:lnSpc>
                <a:spcPts val="4224"/>
              </a:lnSpc>
            </a:pPr>
            <a:r>
              <a:rPr lang="en-US" sz="3017">
                <a:solidFill>
                  <a:srgbClr val="241452"/>
                </a:solidFill>
                <a:latin typeface="Open Sans Light"/>
              </a:rPr>
              <a:t> </a:t>
            </a:r>
          </a:p>
          <a:p>
            <a:pPr>
              <a:lnSpc>
                <a:spcPts val="4224"/>
              </a:lnSpc>
            </a:pPr>
            <a:r>
              <a:rPr lang="en-US" sz="3017">
                <a:solidFill>
                  <a:srgbClr val="241452"/>
                </a:solidFill>
                <a:latin typeface="Open Sans Light"/>
              </a:rPr>
              <a:t>    &lt;!-- Bootstrap CSS --&gt;</a:t>
            </a:r>
          </a:p>
          <a:p>
            <a:pPr>
              <a:lnSpc>
                <a:spcPts val="4224"/>
              </a:lnSpc>
            </a:pPr>
            <a:r>
              <a:rPr lang="en-US" sz="3017">
                <a:solidFill>
                  <a:srgbClr val="241452"/>
                </a:solidFill>
                <a:latin typeface="Open Sans Light"/>
              </a:rPr>
              <a:t>    &lt;link href="https://cdn.jsdelivr.net/npm/bootstrap@5.1.3/dist/css/bootstrap.min.css" rel="stylesheet"</a:t>
            </a:r>
          </a:p>
          <a:p>
            <a:pPr>
              <a:lnSpc>
                <a:spcPts val="4224"/>
              </a:lnSpc>
            </a:pPr>
            <a:r>
              <a:rPr lang="en-US" sz="3017">
                <a:solidFill>
                  <a:srgbClr val="241452"/>
                </a:solidFill>
                <a:latin typeface="Open Sans Light"/>
              </a:rPr>
              <a:t>        integrity="sha384-1BmE4kWBq78iYhFldvKuhfTAU6auU8tT94WrHftjDbrCEXSU1oBoqyl2QvZ6jIW3" crossorigin="anonymous"&gt;</a:t>
            </a:r>
          </a:p>
          <a:p>
            <a:pPr>
              <a:lnSpc>
                <a:spcPts val="4224"/>
              </a:lnSpc>
            </a:pPr>
            <a:r>
              <a:rPr lang="en-US" sz="3017">
                <a:solidFill>
                  <a:srgbClr val="241452"/>
                </a:solidFill>
                <a:latin typeface="Open Sans Light"/>
              </a:rPr>
              <a:t>        &lt;link rel="stylesheet" href="CSS/a.css"&gt;</a:t>
            </a:r>
          </a:p>
          <a:p>
            <a:pPr>
              <a:lnSpc>
                <a:spcPts val="4224"/>
              </a:lnSpc>
            </a:pPr>
            <a:r>
              <a:rPr lang="en-US" sz="3017">
                <a:solidFill>
                  <a:srgbClr val="241452"/>
                </a:solidFill>
                <a:latin typeface="Open Sans Light"/>
              </a:rPr>
              <a:t> </a:t>
            </a:r>
          </a:p>
          <a:p>
            <a:pPr>
              <a:lnSpc>
                <a:spcPts val="4224"/>
              </a:lnSpc>
            </a:pPr>
            <a:r>
              <a:rPr lang="en-US" sz="3017">
                <a:solidFill>
                  <a:srgbClr val="241452"/>
                </a:solidFill>
                <a:latin typeface="Open Sans Light"/>
              </a:rPr>
              <a:t>    &lt;title&gt;Mini-Project&lt;/title&gt;</a:t>
            </a:r>
          </a:p>
          <a:p>
            <a:pPr>
              <a:lnSpc>
                <a:spcPts val="4224"/>
              </a:lnSpc>
            </a:pPr>
            <a:r>
              <a:rPr lang="en-US" sz="3017">
                <a:solidFill>
                  <a:srgbClr val="241452"/>
                </a:solidFill>
                <a:latin typeface="Open Sans Light"/>
              </a:rPr>
              <a:t>&lt;/head&gt;</a:t>
            </a:r>
          </a:p>
          <a:p>
            <a:pPr>
              <a:lnSpc>
                <a:spcPts val="4224"/>
              </a:lnSpc>
            </a:pPr>
            <a:r>
              <a:rPr lang="en-US" sz="3017">
                <a:solidFill>
                  <a:srgbClr val="241452"/>
                </a:solidFill>
                <a:latin typeface="Open Sans Light"/>
              </a:rPr>
              <a:t>  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-47625"/>
            <a:ext cx="18288000" cy="9697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&lt;body&gt;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&lt;nav class="navbar navbar-expand-lg navbar-dark bg-dark"&gt;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    &lt;div class="container-fluid"&gt;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        &lt;a class="navbar-brand text-warning" href="#"&gt;BGIS&lt;/a&gt;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        &lt;button class="navbar-toggler" type="button" data-bs-toggle="collapse" data-bs-target="#navbarSupportedContent"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            aria-controls="navbarSupportedContent" aria-expanded="false" aria-label="Toggle navigation"&gt;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            &lt;span class="navbar-toggler-icon"&gt;&lt;/span&gt;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        &lt;/button&gt;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        &lt;div class="collapse navbar-collapse" id="navbarSupportedContent"&gt;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            &lt;ul class="navbar-nav me-auto mb-2 mb-lg-0"&gt;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                &lt;li class="nav-item"&gt;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                    &lt;a class="nav-link active text-warning" aria-current="page" href="#about"&gt;About&lt;/a&gt;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                &lt;/li&gt;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                &lt;li class="nav-item"&gt;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                    &lt;a class="nav-link active text-warning" aria-current="page" href="#prize"&gt;PrizePool&lt;/a&gt;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                &lt;/li&gt;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                &lt;li class="nav-item"&gt;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                    &lt;a class="nav-link active text-warning" aria-current="page" href="#alumnis"&gt;Alumnis&lt;/a&gt;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                &lt;/li&gt;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            &lt;/ul&gt;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            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        &lt;/div&gt;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    &lt;/div&gt;</a:t>
            </a:r>
          </a:p>
          <a:p>
            <a:pPr>
              <a:lnSpc>
                <a:spcPts val="3248"/>
              </a:lnSpc>
            </a:pPr>
            <a:r>
              <a:rPr lang="en-US" sz="2320">
                <a:solidFill>
                  <a:srgbClr val="000000"/>
                </a:solidFill>
                <a:latin typeface="Open Sans Light"/>
              </a:rPr>
              <a:t>    &lt;/nav&gt; 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2318" t="3094" r="7940" b="0"/>
          <a:stretch>
            <a:fillRect/>
          </a:stretch>
        </p:blipFill>
        <p:spPr>
          <a:xfrm flipH="false" flipV="false" rot="0">
            <a:off x="240039" y="-529785"/>
            <a:ext cx="17807923" cy="1081678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5678" y="367734"/>
            <a:ext cx="17203622" cy="98301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&lt;section class="home" id="home"&gt;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&lt;div id="carouselExampleCaptions" class="carousel slide" data-bs-ride="carousel"&gt;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&lt;div class="carousel-indicators"&gt;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&lt;button type="button" data-bs-target="#carouselExampleCaptions" data-bs-slide-to="0" class="active"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    aria-current="true" aria-label="Slide 1"&gt;&lt;/button&gt;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&lt;button type="button" data-bs-target="#carouselExampleCaptions" data-bs-slide-to="1"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    aria-label="Slide 2"&gt;&lt;/button&gt;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&lt;button type="button" data-bs-target="#carouselExampleCaptions" data-bs-slide-to="2"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    aria-label="Slide 0"&gt;&lt;/button&gt;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&lt;/div&gt;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&lt;div class="carousel-inner"&gt;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&lt;div class="carousel-item active"&gt;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    &lt;img src="Image/carousal3.jpg" class="d-block w-100" alt="..."&gt;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    &lt;div class="carousel-caption d-none d-md-block"&gt;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    &lt;/div&gt;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&lt;/div&gt;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&lt;div class="carousel-item"&gt;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    &lt;img src="Image/carousal2.jpg" class="d-block w-100" alt="..."&gt;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    &lt;div class="carousel-caption d-none d-md-block"&gt;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    &lt;/div&gt;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&lt;/div&gt;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&lt;div class="carousel-item"&gt;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    &lt;img src="Image/carousal1.jpg" class="d-block w-100" alt="..."&gt;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    &lt;div class="carousel-caption d-none d-md-block"&gt;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    &lt;/div&gt;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&lt;/div&gt;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&lt;/div&gt;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&lt;button class="carousel-control-prev" type="button" data-bs-target="#carouselExampleCaptions" data-bs-slide="prev"&gt;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&lt;span class="carousel-control-prev-icon" aria-hidden="true"&gt;&lt;/span&gt;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&lt;span class="visually-hidden"&gt;Previous&lt;/span&gt;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&lt;/button&gt;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&lt;button class="carousel-control-next" type="button" data-bs-target="#carouselExampleCaptions" data-bs-slide="next"&gt;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&lt;span class="carousel-control-next-icon" aria-hidden="true"&gt;&lt;/span&gt;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    &lt;span class="visually-hidden"&gt;Next&lt;/span&gt;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    &lt;/button&gt;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    &lt;/div&gt;</a:t>
            </a:r>
          </a:p>
          <a:p>
            <a:pPr>
              <a:lnSpc>
                <a:spcPts val="2013"/>
              </a:lnSpc>
            </a:pPr>
            <a:r>
              <a:rPr lang="en-US" sz="1438">
                <a:solidFill>
                  <a:srgbClr val="000000"/>
                </a:solidFill>
                <a:latin typeface="Open Sans Light"/>
              </a:rPr>
              <a:t>    &lt;/section&gt;   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756430"/>
            <a:ext cx="18288000" cy="8390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15"/>
              </a:lnSpc>
            </a:pPr>
            <a:r>
              <a:rPr lang="en-US" sz="2296">
                <a:solidFill>
                  <a:srgbClr val="000000"/>
                </a:solidFill>
                <a:latin typeface="Open Sans Light"/>
              </a:rPr>
              <a:t> &lt;section class="about " id="about"&gt;</a:t>
            </a:r>
          </a:p>
          <a:p>
            <a:pPr>
              <a:lnSpc>
                <a:spcPts val="3215"/>
              </a:lnSpc>
            </a:pPr>
            <a:r>
              <a:rPr lang="en-US" sz="2296">
                <a:solidFill>
                  <a:srgbClr val="000000"/>
                </a:solidFill>
                <a:latin typeface="Open Sans Light"/>
              </a:rPr>
              <a:t>        &lt;div class="contentBx"&gt;</a:t>
            </a:r>
          </a:p>
          <a:p>
            <a:pPr>
              <a:lnSpc>
                <a:spcPts val="3215"/>
              </a:lnSpc>
            </a:pPr>
            <a:r>
              <a:rPr lang="en-US" sz="2296">
                <a:solidFill>
                  <a:srgbClr val="000000"/>
                </a:solidFill>
                <a:latin typeface="Open Sans Light"/>
              </a:rPr>
              <a:t>            &lt;h3 class="titleText"&gt;&lt;span&gt;A&lt;/span&gt;bout&lt;/h3&gt;</a:t>
            </a:r>
          </a:p>
          <a:p>
            <a:pPr>
              <a:lnSpc>
                <a:spcPts val="3215"/>
              </a:lnSpc>
            </a:pPr>
            <a:r>
              <a:rPr lang="en-US" sz="2296">
                <a:solidFill>
                  <a:srgbClr val="000000"/>
                </a:solidFill>
                <a:latin typeface="Open Sans Light"/>
              </a:rPr>
              <a:t>            &lt;p class="text text-white my-4"&gt;BGIS is a global leader in the provision of Facility Management, Project Delivery, Energy &amp; Sustainability, Asset</a:t>
            </a:r>
          </a:p>
          <a:p>
            <a:pPr>
              <a:lnSpc>
                <a:spcPts val="3215"/>
              </a:lnSpc>
            </a:pPr>
            <a:r>
              <a:rPr lang="en-US" sz="2296">
                <a:solidFill>
                  <a:srgbClr val="000000"/>
                </a:solidFill>
                <a:latin typeface="Open Sans Light"/>
              </a:rPr>
              <a:t>            Management, Workplace Advisory, and Real Estate Services. With a combined team of over 8,000 globally, BGIS relentlessly</a:t>
            </a:r>
          </a:p>
          <a:p>
            <a:pPr>
              <a:lnSpc>
                <a:spcPts val="3215"/>
              </a:lnSpc>
            </a:pPr>
            <a:r>
              <a:rPr lang="en-US" sz="2296">
                <a:solidFill>
                  <a:srgbClr val="000000"/>
                </a:solidFill>
                <a:latin typeface="Open Sans Light"/>
              </a:rPr>
              <a:t>            focuses on delivering innovative service solutions that create value for its clients.&lt;br&gt;&lt;br&gt; &lt;br&gt; The biggest Battlegrounds Mobile India (BGMI) tournament of the year Battlegrounds Mobile India Series 2021 (BGIS) is</a:t>
            </a:r>
          </a:p>
          <a:p>
            <a:pPr>
              <a:lnSpc>
                <a:spcPts val="3215"/>
              </a:lnSpc>
            </a:pPr>
            <a:r>
              <a:rPr lang="en-US" sz="2296">
                <a:solidFill>
                  <a:srgbClr val="000000"/>
                </a:solidFill>
                <a:latin typeface="Open Sans Light"/>
              </a:rPr>
              <a:t>            about to enter its Round-3 qualifiers from 27th December 2021. For this stage of the tournament, 32 directly invited</a:t>
            </a:r>
          </a:p>
          <a:p>
            <a:pPr>
              <a:lnSpc>
                <a:spcPts val="3215"/>
              </a:lnSpc>
            </a:pPr>
            <a:r>
              <a:rPr lang="en-US" sz="2296">
                <a:solidFill>
                  <a:srgbClr val="000000"/>
                </a:solidFill>
                <a:latin typeface="Open Sans Light"/>
              </a:rPr>
              <a:t>            teams will be joining the 224 teams that have made its way through the two previous online qualification rounds.</a:t>
            </a:r>
          </a:p>
          <a:p>
            <a:pPr>
              <a:lnSpc>
                <a:spcPts val="3215"/>
              </a:lnSpc>
            </a:pPr>
            <a:r>
              <a:rPr lang="en-US" sz="2296">
                <a:solidFill>
                  <a:srgbClr val="000000"/>
                </a:solidFill>
                <a:latin typeface="Open Sans Light"/>
              </a:rPr>
              <a:t>                BGIS is generally known as Battleground India Mobile League it is Indian tournament.</a:t>
            </a:r>
          </a:p>
          <a:p>
            <a:pPr>
              <a:lnSpc>
                <a:spcPts val="3215"/>
              </a:lnSpc>
            </a:pPr>
            <a:r>
              <a:rPr lang="en-US" sz="2296">
                <a:solidFill>
                  <a:srgbClr val="000000"/>
                </a:solidFill>
                <a:latin typeface="Open Sans Light"/>
              </a:rPr>
              <a:t>                &lt;br&gt;&lt;br&gt;&lt;br&gt;Krafton, a day before the third stage of BGIS 2021, has revealed the names of all the 32 directly invited teams along</a:t>
            </a:r>
          </a:p>
          <a:p>
            <a:pPr>
              <a:lnSpc>
                <a:spcPts val="3215"/>
              </a:lnSpc>
            </a:pPr>
            <a:r>
              <a:rPr lang="en-US" sz="2296">
                <a:solidFill>
                  <a:srgbClr val="000000"/>
                </a:solidFill>
                <a:latin typeface="Open Sans Light"/>
              </a:rPr>
              <a:t>                with information about their rosters. These invited teams will be mixed with the other 224 teams and divided into 16</a:t>
            </a:r>
          </a:p>
          <a:p>
            <a:pPr>
              <a:lnSpc>
                <a:spcPts val="3215"/>
              </a:lnSpc>
            </a:pPr>
            <a:r>
              <a:rPr lang="en-US" sz="2296">
                <a:solidFill>
                  <a:srgbClr val="000000"/>
                </a:solidFill>
                <a:latin typeface="Open Sans Light"/>
              </a:rPr>
              <a:t>                groups with 16 teams each. Here is the complete information regarding the invites and details for the remainder of the</a:t>
            </a:r>
          </a:p>
          <a:p>
            <a:pPr>
              <a:lnSpc>
                <a:spcPts val="3215"/>
              </a:lnSpc>
            </a:pPr>
            <a:r>
              <a:rPr lang="en-US" sz="2296">
                <a:solidFill>
                  <a:srgbClr val="000000"/>
                </a:solidFill>
                <a:latin typeface="Open Sans Light"/>
              </a:rPr>
              <a:t>                tournament.</a:t>
            </a:r>
          </a:p>
          <a:p>
            <a:pPr>
              <a:lnSpc>
                <a:spcPts val="3215"/>
              </a:lnSpc>
            </a:pPr>
            <a:r>
              <a:rPr lang="en-US" sz="2296">
                <a:solidFill>
                  <a:srgbClr val="000000"/>
                </a:solidFill>
                <a:latin typeface="Open Sans Light"/>
              </a:rPr>
              <a:t>            &lt;/p&gt;</a:t>
            </a:r>
          </a:p>
          <a:p>
            <a:pPr>
              <a:lnSpc>
                <a:spcPts val="3215"/>
              </a:lnSpc>
            </a:pPr>
            <a:r>
              <a:rPr lang="en-US" sz="2296">
                <a:solidFill>
                  <a:srgbClr val="000000"/>
                </a:solidFill>
                <a:latin typeface="Open Sans Light"/>
              </a:rPr>
              <a:t>        &lt;/div&gt;</a:t>
            </a:r>
          </a:p>
          <a:p>
            <a:pPr>
              <a:lnSpc>
                <a:spcPts val="3215"/>
              </a:lnSpc>
            </a:pPr>
            <a:r>
              <a:rPr lang="en-US" sz="2296">
                <a:solidFill>
                  <a:srgbClr val="000000"/>
                </a:solidFill>
                <a:latin typeface="Open Sans Light"/>
              </a:rPr>
              <a:t>        &lt;div class="imgBx"&gt;</a:t>
            </a:r>
          </a:p>
          <a:p>
            <a:pPr>
              <a:lnSpc>
                <a:spcPts val="3215"/>
              </a:lnSpc>
            </a:pPr>
            <a:r>
              <a:rPr lang="en-US" sz="2296">
                <a:solidFill>
                  <a:srgbClr val="000000"/>
                </a:solidFill>
                <a:latin typeface="Open Sans Light"/>
              </a:rPr>
              <a:t>            &lt;img src="Image/about.jpg" alt=""&gt;</a:t>
            </a:r>
          </a:p>
          <a:p>
            <a:pPr>
              <a:lnSpc>
                <a:spcPts val="3215"/>
              </a:lnSpc>
            </a:pPr>
            <a:r>
              <a:rPr lang="en-US" sz="2296">
                <a:solidFill>
                  <a:srgbClr val="000000"/>
                </a:solidFill>
                <a:latin typeface="Open Sans Light"/>
              </a:rPr>
              <a:t>        &lt;/div&gt;</a:t>
            </a:r>
          </a:p>
          <a:p>
            <a:pPr>
              <a:lnSpc>
                <a:spcPts val="3215"/>
              </a:lnSpc>
            </a:pPr>
            <a:r>
              <a:rPr lang="en-US" sz="2296">
                <a:solidFill>
                  <a:srgbClr val="000000"/>
                </a:solidFill>
                <a:latin typeface="Open Sans Light"/>
              </a:rPr>
              <a:t>    &lt;/section&gt;    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DAEz1mlITzQ</dc:identifier>
  <dcterms:modified xsi:type="dcterms:W3CDTF">2011-08-01T06:04:30Z</dcterms:modified>
  <cp:revision>1</cp:revision>
  <dc:title>White and Purple School Supplies 3D Book Report Blank Education Presentation</dc:title>
</cp:coreProperties>
</file>

<file path=docProps/thumbnail.jpeg>
</file>